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57" r:id="rId4"/>
    <p:sldId id="278" r:id="rId5"/>
    <p:sldId id="281" r:id="rId6"/>
    <p:sldId id="285" r:id="rId7"/>
    <p:sldId id="286" r:id="rId8"/>
    <p:sldId id="282" r:id="rId9"/>
    <p:sldId id="279" r:id="rId10"/>
    <p:sldId id="28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6" autoAdjust="0"/>
    <p:restoredTop sz="94660"/>
  </p:normalViewPr>
  <p:slideViewPr>
    <p:cSldViewPr>
      <p:cViewPr varScale="1">
        <p:scale>
          <a:sx n="74" d="100"/>
          <a:sy n="74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bhecshare/financing/Shared%20Documents/2015%20NHA%20Model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vsr-088-bhc600\bhec-data\BHeC\Functions\Employers'%20Compliance%20with%20HIA%201970\Administration\Employers%20Compliance%20Monthly%20Data%202015\EC%20Combined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'Components of Health Exp'!$B$15</c:f>
              <c:strCache>
                <c:ptCount val="1"/>
                <c:pt idx="0">
                  <c:v>Bermuda Hospitals Board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Exp'!$C$15:$K$15</c:f>
              <c:numCache>
                <c:formatCode>0%</c:formatCode>
                <c:ptCount val="8"/>
                <c:pt idx="0">
                  <c:v>0.40712812524475461</c:v>
                </c:pt>
                <c:pt idx="1">
                  <c:v>0.43411105738233396</c:v>
                </c:pt>
                <c:pt idx="2">
                  <c:v>0.39083908630448244</c:v>
                </c:pt>
                <c:pt idx="3">
                  <c:v>0.42495741586683805</c:v>
                </c:pt>
                <c:pt idx="4">
                  <c:v>0.43025088296546787</c:v>
                </c:pt>
                <c:pt idx="5">
                  <c:v>0.43506261257410361</c:v>
                </c:pt>
                <c:pt idx="6">
                  <c:v>0.44088771509784008</c:v>
                </c:pt>
                <c:pt idx="7">
                  <c:v>0.4324280752218021</c:v>
                </c:pt>
              </c:numCache>
            </c:numRef>
          </c:val>
        </c:ser>
        <c:ser>
          <c:idx val="1"/>
          <c:order val="1"/>
          <c:tx>
            <c:strRef>
              <c:f>'Components of Health Exp'!$B$16</c:f>
              <c:strCache>
                <c:ptCount val="1"/>
                <c:pt idx="0">
                  <c:v>Ministry of Health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Exp'!$C$16:$K$16</c:f>
              <c:numCache>
                <c:formatCode>0%</c:formatCode>
                <c:ptCount val="8"/>
                <c:pt idx="0">
                  <c:v>6.4251899295976883E-2</c:v>
                </c:pt>
                <c:pt idx="1">
                  <c:v>6.6205270793036744E-2</c:v>
                </c:pt>
                <c:pt idx="2">
                  <c:v>6.3383174960513891E-2</c:v>
                </c:pt>
                <c:pt idx="3">
                  <c:v>7.6174284305667028E-2</c:v>
                </c:pt>
                <c:pt idx="4">
                  <c:v>6.7455910640065272E-2</c:v>
                </c:pt>
                <c:pt idx="5">
                  <c:v>6.1318432526288172E-2</c:v>
                </c:pt>
                <c:pt idx="6">
                  <c:v>5.9688409538344575E-2</c:v>
                </c:pt>
                <c:pt idx="7">
                  <c:v>5.8743638670801443E-2</c:v>
                </c:pt>
              </c:numCache>
            </c:numRef>
          </c:val>
        </c:ser>
        <c:ser>
          <c:idx val="2"/>
          <c:order val="2"/>
          <c:tx>
            <c:strRef>
              <c:f>'Components of Health Exp'!$B$17</c:f>
              <c:strCache>
                <c:ptCount val="1"/>
                <c:pt idx="0">
                  <c:v>Overseas Care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Exp'!$C$17:$K$17</c:f>
              <c:numCache>
                <c:formatCode>0%</c:formatCode>
                <c:ptCount val="8"/>
                <c:pt idx="0">
                  <c:v>0.1285212033660833</c:v>
                </c:pt>
                <c:pt idx="1">
                  <c:v>0.12545736621534495</c:v>
                </c:pt>
                <c:pt idx="2">
                  <c:v>0.15662470770998602</c:v>
                </c:pt>
                <c:pt idx="3">
                  <c:v>0.14541072776055636</c:v>
                </c:pt>
                <c:pt idx="4">
                  <c:v>0.14221119885943542</c:v>
                </c:pt>
                <c:pt idx="5">
                  <c:v>0.13255812582357815</c:v>
                </c:pt>
                <c:pt idx="6">
                  <c:v>0.14347089760974033</c:v>
                </c:pt>
                <c:pt idx="7">
                  <c:v>0.13894735949760689</c:v>
                </c:pt>
              </c:numCache>
            </c:numRef>
          </c:val>
        </c:ser>
        <c:ser>
          <c:idx val="3"/>
          <c:order val="3"/>
          <c:tx>
            <c:strRef>
              <c:f>'Components of Health Exp'!$B$18</c:f>
              <c:strCache>
                <c:ptCount val="1"/>
                <c:pt idx="0">
                  <c:v>Local Practitioners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Exp'!$C$18:$K$18</c:f>
              <c:numCache>
                <c:formatCode>0%</c:formatCode>
                <c:ptCount val="8"/>
                <c:pt idx="0">
                  <c:v>0.16778637380233399</c:v>
                </c:pt>
                <c:pt idx="1">
                  <c:v>0.15354206963249517</c:v>
                </c:pt>
                <c:pt idx="2">
                  <c:v>0.15638031820547429</c:v>
                </c:pt>
                <c:pt idx="3">
                  <c:v>0.14562092471855242</c:v>
                </c:pt>
                <c:pt idx="4">
                  <c:v>0.12960666429049048</c:v>
                </c:pt>
                <c:pt idx="5">
                  <c:v>0.13655994174888936</c:v>
                </c:pt>
                <c:pt idx="6">
                  <c:v>0.1173556227554083</c:v>
                </c:pt>
                <c:pt idx="7">
                  <c:v>0.10624724372295231</c:v>
                </c:pt>
              </c:numCache>
            </c:numRef>
          </c:val>
        </c:ser>
        <c:ser>
          <c:idx val="4"/>
          <c:order val="4"/>
          <c:tx>
            <c:strRef>
              <c:f>'Components of Health Exp'!$B$19</c:f>
              <c:strCache>
                <c:ptCount val="1"/>
                <c:pt idx="0">
                  <c:v>Prescription Drugs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Exp'!$C$19:$K$19</c:f>
              <c:numCache>
                <c:formatCode>0%</c:formatCode>
                <c:ptCount val="8"/>
                <c:pt idx="0">
                  <c:v>8.0355666559337222E-2</c:v>
                </c:pt>
                <c:pt idx="1">
                  <c:v>7.4792472598323667E-2</c:v>
                </c:pt>
                <c:pt idx="2">
                  <c:v>6.7752011821148372E-2</c:v>
                </c:pt>
                <c:pt idx="3">
                  <c:v>6.6780896473263546E-2</c:v>
                </c:pt>
                <c:pt idx="4">
                  <c:v>6.1633788047048291E-2</c:v>
                </c:pt>
                <c:pt idx="5">
                  <c:v>6.6820745177922358E-2</c:v>
                </c:pt>
                <c:pt idx="6">
                  <c:v>6.1315295279052745E-2</c:v>
                </c:pt>
                <c:pt idx="7">
                  <c:v>6.1594403197878012E-2</c:v>
                </c:pt>
              </c:numCache>
            </c:numRef>
          </c:val>
        </c:ser>
        <c:ser>
          <c:idx val="5"/>
          <c:order val="5"/>
          <c:tx>
            <c:strRef>
              <c:f>'Components of Health Exp'!$B$20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Exp'!$C$20:$K$20</c:f>
              <c:numCache>
                <c:formatCode>0%</c:formatCode>
                <c:ptCount val="8"/>
                <c:pt idx="0">
                  <c:v>8.4402276544456145E-2</c:v>
                </c:pt>
                <c:pt idx="1">
                  <c:v>8.0820841392649903E-2</c:v>
                </c:pt>
                <c:pt idx="2">
                  <c:v>9.4115303333770162E-2</c:v>
                </c:pt>
                <c:pt idx="3">
                  <c:v>9.1371000741207312E-2</c:v>
                </c:pt>
                <c:pt idx="4">
                  <c:v>9.0504328666405481E-2</c:v>
                </c:pt>
                <c:pt idx="5">
                  <c:v>8.7456260078238077E-2</c:v>
                </c:pt>
                <c:pt idx="6">
                  <c:v>9.0603493761949885E-2</c:v>
                </c:pt>
                <c:pt idx="7">
                  <c:v>0.10537585618532365</c:v>
                </c:pt>
              </c:numCache>
            </c:numRef>
          </c:val>
        </c:ser>
        <c:ser>
          <c:idx val="6"/>
          <c:order val="6"/>
          <c:tx>
            <c:strRef>
              <c:f>'Components of Health Exp'!$B$21</c:f>
              <c:strCache>
                <c:ptCount val="1"/>
                <c:pt idx="0">
                  <c:v>Administration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'Components of Health Exp'!$C$14:$K$14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'Components of Health Exp'!$C$21:$K$21</c:f>
              <c:numCache>
                <c:formatCode>0%</c:formatCode>
                <c:ptCount val="8"/>
                <c:pt idx="0">
                  <c:v>6.7554455187057813E-2</c:v>
                </c:pt>
                <c:pt idx="1">
                  <c:v>6.50709219858156E-2</c:v>
                </c:pt>
                <c:pt idx="2">
                  <c:v>7.0905397664624781E-2</c:v>
                </c:pt>
                <c:pt idx="3">
                  <c:v>7.028840785081529E-2</c:v>
                </c:pt>
                <c:pt idx="4">
                  <c:v>7.5559456935734251E-2</c:v>
                </c:pt>
                <c:pt idx="5">
                  <c:v>8.0223512105677422E-2</c:v>
                </c:pt>
                <c:pt idx="6">
                  <c:v>8.7576663621870332E-2</c:v>
                </c:pt>
                <c:pt idx="7">
                  <c:v>9.6663423503635701E-2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50123392"/>
        <c:axId val="250232184"/>
      </c:barChart>
      <c:catAx>
        <c:axId val="25012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32184"/>
        <c:crosses val="autoZero"/>
        <c:auto val="1"/>
        <c:lblAlgn val="ctr"/>
        <c:lblOffset val="100"/>
        <c:noMultiLvlLbl val="0"/>
      </c:catAx>
      <c:valAx>
        <c:axId val="2502321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0123392"/>
        <c:crosses val="autoZero"/>
        <c:crossBetween val="between"/>
        <c:majorUnit val="0.2"/>
        <c:min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rgbClr val="F2F2F2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Policy Status </a:t>
            </a:r>
          </a:p>
        </c:rich>
      </c:tx>
      <c:layout>
        <c:manualLayout>
          <c:xMode val="edge"/>
          <c:yMode val="edge"/>
          <c:x val="0.41714172654856596"/>
          <c:y val="1.61049561338724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7599265427785152"/>
          <c:y val="9.9898350289368734E-2"/>
          <c:w val="0.62801454468009688"/>
          <c:h val="0.60009835104619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Sheet1!$A$4:$B$4</c:f>
              <c:strCache>
                <c:ptCount val="2"/>
                <c:pt idx="0">
                  <c:v>Inactive Policies</c:v>
                </c:pt>
                <c:pt idx="1">
                  <c:v>Reported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cat>
            <c:numRef>
              <c:f>Sheet1!$C$3:$P$3</c:f>
              <c:numCache>
                <c:formatCode>mmm\-yy</c:formatCode>
                <c:ptCount val="14"/>
                <c:pt idx="0">
                  <c:v>42139</c:v>
                </c:pt>
                <c:pt idx="1">
                  <c:v>42170</c:v>
                </c:pt>
                <c:pt idx="2">
                  <c:v>42200</c:v>
                </c:pt>
                <c:pt idx="3">
                  <c:v>42231</c:v>
                </c:pt>
                <c:pt idx="4">
                  <c:v>42262</c:v>
                </c:pt>
                <c:pt idx="5">
                  <c:v>42292</c:v>
                </c:pt>
                <c:pt idx="6">
                  <c:v>42323</c:v>
                </c:pt>
                <c:pt idx="7">
                  <c:v>42353</c:v>
                </c:pt>
                <c:pt idx="8">
                  <c:v>42385</c:v>
                </c:pt>
                <c:pt idx="9">
                  <c:v>42416</c:v>
                </c:pt>
                <c:pt idx="10">
                  <c:v>42445</c:v>
                </c:pt>
                <c:pt idx="11">
                  <c:v>42476</c:v>
                </c:pt>
                <c:pt idx="12">
                  <c:v>42506</c:v>
                </c:pt>
                <c:pt idx="13">
                  <c:v>42537</c:v>
                </c:pt>
              </c:numCache>
            </c:numRef>
          </c:cat>
          <c:val>
            <c:numRef>
              <c:f>Sheet1!$C$4:$P$4</c:f>
              <c:numCache>
                <c:formatCode>General</c:formatCode>
                <c:ptCount val="14"/>
                <c:pt idx="0">
                  <c:v>75</c:v>
                </c:pt>
                <c:pt idx="1">
                  <c:v>41</c:v>
                </c:pt>
                <c:pt idx="2">
                  <c:v>46</c:v>
                </c:pt>
                <c:pt idx="3">
                  <c:v>139</c:v>
                </c:pt>
                <c:pt idx="4">
                  <c:v>97</c:v>
                </c:pt>
                <c:pt idx="5">
                  <c:v>89</c:v>
                </c:pt>
                <c:pt idx="6">
                  <c:v>88</c:v>
                </c:pt>
                <c:pt idx="7">
                  <c:v>78</c:v>
                </c:pt>
                <c:pt idx="8">
                  <c:v>88</c:v>
                </c:pt>
                <c:pt idx="9">
                  <c:v>64</c:v>
                </c:pt>
                <c:pt idx="10">
                  <c:v>59</c:v>
                </c:pt>
                <c:pt idx="11">
                  <c:v>61</c:v>
                </c:pt>
                <c:pt idx="12">
                  <c:v>48</c:v>
                </c:pt>
                <c:pt idx="13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Sheet1!$A$5:$B$5</c:f>
              <c:strCache>
                <c:ptCount val="2"/>
                <c:pt idx="0">
                  <c:v>Inactive Policies</c:v>
                </c:pt>
                <c:pt idx="1">
                  <c:v>Post follow-up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cat>
            <c:numRef>
              <c:f>Sheet1!$C$3:$P$3</c:f>
              <c:numCache>
                <c:formatCode>mmm\-yy</c:formatCode>
                <c:ptCount val="14"/>
                <c:pt idx="0">
                  <c:v>42139</c:v>
                </c:pt>
                <c:pt idx="1">
                  <c:v>42170</c:v>
                </c:pt>
                <c:pt idx="2">
                  <c:v>42200</c:v>
                </c:pt>
                <c:pt idx="3">
                  <c:v>42231</c:v>
                </c:pt>
                <c:pt idx="4">
                  <c:v>42262</c:v>
                </c:pt>
                <c:pt idx="5">
                  <c:v>42292</c:v>
                </c:pt>
                <c:pt idx="6">
                  <c:v>42323</c:v>
                </c:pt>
                <c:pt idx="7">
                  <c:v>42353</c:v>
                </c:pt>
                <c:pt idx="8">
                  <c:v>42385</c:v>
                </c:pt>
                <c:pt idx="9">
                  <c:v>42416</c:v>
                </c:pt>
                <c:pt idx="10">
                  <c:v>42445</c:v>
                </c:pt>
                <c:pt idx="11">
                  <c:v>42476</c:v>
                </c:pt>
                <c:pt idx="12">
                  <c:v>42506</c:v>
                </c:pt>
                <c:pt idx="13">
                  <c:v>42537</c:v>
                </c:pt>
              </c:numCache>
            </c:numRef>
          </c:cat>
          <c:val>
            <c:numRef>
              <c:f>Sheet1!$C$5:$P$5</c:f>
              <c:numCache>
                <c:formatCode>General</c:formatCode>
                <c:ptCount val="14"/>
                <c:pt idx="0">
                  <c:v>18</c:v>
                </c:pt>
                <c:pt idx="1">
                  <c:v>8</c:v>
                </c:pt>
                <c:pt idx="2">
                  <c:v>9</c:v>
                </c:pt>
                <c:pt idx="3">
                  <c:v>22</c:v>
                </c:pt>
                <c:pt idx="4">
                  <c:v>20</c:v>
                </c:pt>
                <c:pt idx="5">
                  <c:v>16</c:v>
                </c:pt>
                <c:pt idx="6">
                  <c:v>20</c:v>
                </c:pt>
                <c:pt idx="7">
                  <c:v>16</c:v>
                </c:pt>
                <c:pt idx="8">
                  <c:v>25</c:v>
                </c:pt>
                <c:pt idx="9">
                  <c:v>21</c:v>
                </c:pt>
                <c:pt idx="10">
                  <c:v>7</c:v>
                </c:pt>
                <c:pt idx="11">
                  <c:v>8</c:v>
                </c:pt>
                <c:pt idx="12">
                  <c:v>6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359656"/>
        <c:axId val="250360040"/>
      </c:barChart>
      <c:lineChart>
        <c:grouping val="standard"/>
        <c:varyColors val="0"/>
        <c:ser>
          <c:idx val="2"/>
          <c:order val="2"/>
          <c:tx>
            <c:strRef>
              <c:f>Sheet1!$A$6:$B$6</c:f>
              <c:strCache>
                <c:ptCount val="2"/>
                <c:pt idx="0">
                  <c:v>No. of Insureds</c:v>
                </c:pt>
                <c:pt idx="1">
                  <c:v>Reported</c:v>
                </c:pt>
              </c:strCache>
            </c:strRef>
          </c:tx>
          <c:spPr>
            <a:ln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c:spPr>
          <c:marker>
            <c:symbol val="circle"/>
            <c:size val="6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Sheet1!$C$3:$P$3</c:f>
              <c:numCache>
                <c:formatCode>mmm\-yy</c:formatCode>
                <c:ptCount val="14"/>
                <c:pt idx="0">
                  <c:v>42139</c:v>
                </c:pt>
                <c:pt idx="1">
                  <c:v>42170</c:v>
                </c:pt>
                <c:pt idx="2">
                  <c:v>42200</c:v>
                </c:pt>
                <c:pt idx="3">
                  <c:v>42231</c:v>
                </c:pt>
                <c:pt idx="4">
                  <c:v>42262</c:v>
                </c:pt>
                <c:pt idx="5">
                  <c:v>42292</c:v>
                </c:pt>
                <c:pt idx="6">
                  <c:v>42323</c:v>
                </c:pt>
                <c:pt idx="7">
                  <c:v>42353</c:v>
                </c:pt>
                <c:pt idx="8">
                  <c:v>42385</c:v>
                </c:pt>
                <c:pt idx="9">
                  <c:v>42416</c:v>
                </c:pt>
                <c:pt idx="10">
                  <c:v>42445</c:v>
                </c:pt>
                <c:pt idx="11">
                  <c:v>42476</c:v>
                </c:pt>
                <c:pt idx="12">
                  <c:v>42506</c:v>
                </c:pt>
                <c:pt idx="13">
                  <c:v>42537</c:v>
                </c:pt>
              </c:numCache>
            </c:numRef>
          </c:cat>
          <c:val>
            <c:numRef>
              <c:f>Sheet1!$C$6:$P$6</c:f>
              <c:numCache>
                <c:formatCode>General</c:formatCode>
                <c:ptCount val="14"/>
                <c:pt idx="0">
                  <c:v>170</c:v>
                </c:pt>
                <c:pt idx="1">
                  <c:v>105</c:v>
                </c:pt>
                <c:pt idx="2">
                  <c:v>151</c:v>
                </c:pt>
                <c:pt idx="3">
                  <c:v>470</c:v>
                </c:pt>
                <c:pt idx="4">
                  <c:v>282</c:v>
                </c:pt>
                <c:pt idx="5">
                  <c:v>256</c:v>
                </c:pt>
                <c:pt idx="6">
                  <c:v>217</c:v>
                </c:pt>
                <c:pt idx="7">
                  <c:v>265</c:v>
                </c:pt>
                <c:pt idx="8">
                  <c:v>345</c:v>
                </c:pt>
                <c:pt idx="9">
                  <c:v>200</c:v>
                </c:pt>
                <c:pt idx="10">
                  <c:v>191</c:v>
                </c:pt>
                <c:pt idx="11">
                  <c:v>226</c:v>
                </c:pt>
                <c:pt idx="12">
                  <c:v>436</c:v>
                </c:pt>
                <c:pt idx="13">
                  <c:v>171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Sheet1!$A$7:$B$7</c:f>
              <c:strCache>
                <c:ptCount val="2"/>
                <c:pt idx="0">
                  <c:v>No. of Insureds</c:v>
                </c:pt>
                <c:pt idx="1">
                  <c:v>Post follow-up</c:v>
                </c:pt>
              </c:strCache>
            </c:strRef>
          </c:tx>
          <c:spPr>
            <a:ln w="22225"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Sheet1!$C$3:$P$3</c:f>
              <c:numCache>
                <c:formatCode>mmm\-yy</c:formatCode>
                <c:ptCount val="14"/>
                <c:pt idx="0">
                  <c:v>42139</c:v>
                </c:pt>
                <c:pt idx="1">
                  <c:v>42170</c:v>
                </c:pt>
                <c:pt idx="2">
                  <c:v>42200</c:v>
                </c:pt>
                <c:pt idx="3">
                  <c:v>42231</c:v>
                </c:pt>
                <c:pt idx="4">
                  <c:v>42262</c:v>
                </c:pt>
                <c:pt idx="5">
                  <c:v>42292</c:v>
                </c:pt>
                <c:pt idx="6">
                  <c:v>42323</c:v>
                </c:pt>
                <c:pt idx="7">
                  <c:v>42353</c:v>
                </c:pt>
                <c:pt idx="8">
                  <c:v>42385</c:v>
                </c:pt>
                <c:pt idx="9">
                  <c:v>42416</c:v>
                </c:pt>
                <c:pt idx="10">
                  <c:v>42445</c:v>
                </c:pt>
                <c:pt idx="11">
                  <c:v>42476</c:v>
                </c:pt>
                <c:pt idx="12">
                  <c:v>42506</c:v>
                </c:pt>
                <c:pt idx="13">
                  <c:v>42537</c:v>
                </c:pt>
              </c:numCache>
            </c:numRef>
          </c:cat>
          <c:val>
            <c:numRef>
              <c:f>Sheet1!$C$7:$P$7</c:f>
              <c:numCache>
                <c:formatCode>General</c:formatCode>
                <c:ptCount val="14"/>
                <c:pt idx="0">
                  <c:v>68</c:v>
                </c:pt>
                <c:pt idx="1">
                  <c:v>41</c:v>
                </c:pt>
                <c:pt idx="2">
                  <c:v>38</c:v>
                </c:pt>
                <c:pt idx="3">
                  <c:v>90</c:v>
                </c:pt>
                <c:pt idx="4">
                  <c:v>89</c:v>
                </c:pt>
                <c:pt idx="5">
                  <c:v>90</c:v>
                </c:pt>
                <c:pt idx="6">
                  <c:v>101</c:v>
                </c:pt>
                <c:pt idx="7">
                  <c:v>59</c:v>
                </c:pt>
                <c:pt idx="8">
                  <c:v>113</c:v>
                </c:pt>
                <c:pt idx="9">
                  <c:v>108</c:v>
                </c:pt>
                <c:pt idx="10">
                  <c:v>53</c:v>
                </c:pt>
                <c:pt idx="11">
                  <c:v>66</c:v>
                </c:pt>
                <c:pt idx="12">
                  <c:v>33</c:v>
                </c:pt>
                <c:pt idx="13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379240"/>
        <c:axId val="250362472"/>
      </c:lineChart>
      <c:dateAx>
        <c:axId val="250359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250360040"/>
        <c:crosses val="autoZero"/>
        <c:auto val="1"/>
        <c:lblOffset val="100"/>
        <c:baseTimeUnit val="months"/>
      </c:dateAx>
      <c:valAx>
        <c:axId val="250360040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Inactive Policies</a:t>
                </a:r>
              </a:p>
            </c:rich>
          </c:tx>
          <c:layout>
            <c:manualLayout>
              <c:xMode val="edge"/>
              <c:yMode val="edge"/>
              <c:x val="0.2088430772351059"/>
              <c:y val="0.290217467616631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0359656"/>
        <c:crosses val="autoZero"/>
        <c:crossBetween val="between"/>
        <c:majorUnit val="20"/>
        <c:minorUnit val="20"/>
      </c:valAx>
      <c:valAx>
        <c:axId val="2503624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Insureds</a:t>
                </a:r>
              </a:p>
            </c:rich>
          </c:tx>
          <c:layout>
            <c:manualLayout>
              <c:xMode val="edge"/>
              <c:yMode val="edge"/>
              <c:x val="0.9613761462628535"/>
              <c:y val="0.328588421218508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0379240"/>
        <c:crosses val="max"/>
        <c:crossBetween val="between"/>
      </c:valAx>
      <c:dateAx>
        <c:axId val="250379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0362472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kern="1100" baseline="0"/>
            </a:pPr>
            <a:endParaRPr lang="en-US"/>
          </a:p>
        </c:txPr>
      </c:dTable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tx2">
          <a:lumMod val="60000"/>
          <a:lumOff val="40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1947C-C3B6-4501-B8D0-0CAFDFBF480A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6C6B-6CF9-44D8-80B2-5087E764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5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:\National Health Plan\Communications\Branding\cover pic (Low res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8200" y="2743200"/>
            <a:ext cx="3810000" cy="1676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Name of Event </a:t>
            </a:r>
            <a:br>
              <a:rPr lang="en-US" dirty="0" smtClean="0"/>
            </a:br>
            <a:r>
              <a:rPr lang="en-US" dirty="0" smtClean="0"/>
              <a:t>Location and 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4572000"/>
            <a:ext cx="3276600" cy="1752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Forum/Venue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00" y="6033515"/>
            <a:ext cx="1655067" cy="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2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3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You presentation on the event should include: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676400"/>
            <a:ext cx="8153400" cy="44958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400"/>
            </a:lvl1pPr>
          </a:lstStyle>
          <a:p>
            <a:pPr lvl="0"/>
            <a:r>
              <a:rPr lang="en-US" dirty="0" smtClean="0"/>
              <a:t>Purpose of the event</a:t>
            </a:r>
          </a:p>
          <a:p>
            <a:pPr lvl="0"/>
            <a:r>
              <a:rPr lang="en-US" dirty="0" smtClean="0"/>
              <a:t>Summary of what you did or learned (ie sessions or meetings attended)</a:t>
            </a:r>
          </a:p>
          <a:p>
            <a:pPr lvl="0"/>
            <a:r>
              <a:rPr lang="en-US" dirty="0" smtClean="0"/>
              <a:t>Key lessons for the Council</a:t>
            </a:r>
          </a:p>
          <a:p>
            <a:pPr lvl="0"/>
            <a:r>
              <a:rPr lang="en-US" dirty="0" smtClean="0"/>
              <a:t>Any actionable steps</a:t>
            </a:r>
          </a:p>
        </p:txBody>
      </p:sp>
    </p:spTree>
    <p:extLst>
      <p:ext uri="{BB962C8B-B14F-4D97-AF65-F5344CB8AC3E}">
        <p14:creationId xmlns:p14="http://schemas.microsoft.com/office/powerpoint/2010/main" val="3848516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5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B2517B1-3654-4A3F-9738-D530EE3DB633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AC8F910-3D7A-4738-9980-7845B8656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6893"/>
          </a:solidFill>
          <a:ln>
            <a:solidFill>
              <a:srgbClr val="006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X:\BHeC\External Stakeholders\Marketing\Logo\Hexagons\Hexagons light blue.ep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02" y="-168557"/>
            <a:ext cx="2590800" cy="280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67" y="6172200"/>
            <a:ext cx="1235000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58" r:id="rId11"/>
    <p:sldLayoutId id="2147483662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68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5D10E"/>
        </a:buClr>
        <a:buFont typeface="Wingdings" pitchFamily="2" charset="2"/>
        <a:buChar char="v"/>
        <a:defRPr sz="3200" kern="1200">
          <a:solidFill>
            <a:srgbClr val="00689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893"/>
        </a:buClr>
        <a:buFont typeface="Wingdings" pitchFamily="2" charset="2"/>
        <a:buChar char="§"/>
        <a:defRPr sz="2800" kern="1200">
          <a:solidFill>
            <a:srgbClr val="0068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893"/>
        </a:buClr>
        <a:buFont typeface="Wingdings" pitchFamily="2" charset="2"/>
        <a:buChar char="§"/>
        <a:defRPr sz="2400" kern="1200">
          <a:solidFill>
            <a:srgbClr val="0068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89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893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2590800"/>
          </a:xfrm>
        </p:spPr>
        <p:txBody>
          <a:bodyPr/>
          <a:lstStyle/>
          <a:p>
            <a:pPr algn="ctr"/>
            <a:r>
              <a:rPr lang="en-US" sz="4600" b="1" dirty="0" smtClean="0">
                <a:solidFill>
                  <a:schemeClr val="bg1"/>
                </a:solidFill>
              </a:rPr>
              <a:t>BERMUDA’S HEALTH SYSTEM:</a:t>
            </a:r>
            <a:br>
              <a:rPr lang="en-US" sz="4600" b="1" dirty="0" smtClean="0">
                <a:solidFill>
                  <a:schemeClr val="bg1"/>
                </a:solidFill>
              </a:rPr>
            </a:br>
            <a:r>
              <a:rPr lang="en-US" sz="4000" b="1" i="1" dirty="0" smtClean="0">
                <a:solidFill>
                  <a:schemeClr val="bg1"/>
                </a:solidFill>
              </a:rPr>
              <a:t>Town Hall Meeting with the Health Council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657600"/>
            <a:ext cx="6019800" cy="2667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i="1" dirty="0" smtClean="0"/>
              <a:t>Facilitator: </a:t>
            </a:r>
            <a:endParaRPr lang="en-US" sz="1800" b="1" i="1" dirty="0" smtClean="0"/>
          </a:p>
          <a:p>
            <a:pPr marL="0" indent="0">
              <a:buNone/>
            </a:pPr>
            <a:r>
              <a:rPr lang="en-US" sz="1800" b="1" dirty="0" smtClean="0"/>
              <a:t>Mr</a:t>
            </a:r>
            <a:r>
              <a:rPr lang="en-US" sz="1800" b="1" dirty="0" smtClean="0"/>
              <a:t>. Kevin </a:t>
            </a:r>
            <a:r>
              <a:rPr lang="en-US" sz="1800" b="1" dirty="0" err="1" smtClean="0"/>
              <a:t>Monkman</a:t>
            </a:r>
            <a:r>
              <a:rPr lang="en-US" sz="1800" b="1" dirty="0" smtClean="0"/>
              <a:t> </a:t>
            </a:r>
          </a:p>
          <a:p>
            <a:pPr marL="0" indent="0">
              <a:buNone/>
            </a:pPr>
            <a:r>
              <a:rPr lang="en-US" sz="1800" b="1" i="1" dirty="0" smtClean="0"/>
              <a:t>Panelists:</a:t>
            </a:r>
          </a:p>
          <a:p>
            <a:pPr marL="0" indent="0">
              <a:buNone/>
            </a:pPr>
            <a:r>
              <a:rPr lang="en-US" sz="1800" b="1" dirty="0" smtClean="0"/>
              <a:t>Dr. Ricky Brathwaite,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Manager, Health Economics</a:t>
            </a:r>
          </a:p>
          <a:p>
            <a:pPr marL="0" indent="0">
              <a:buNone/>
            </a:pPr>
            <a:r>
              <a:rPr lang="en-US" sz="1800" b="1" dirty="0" smtClean="0"/>
              <a:t>Mr</a:t>
            </a:r>
            <a:r>
              <a:rPr lang="en-US" sz="1800" b="1" dirty="0" smtClean="0"/>
              <a:t>. Ian Cameron, </a:t>
            </a:r>
            <a:r>
              <a:rPr lang="en-US" sz="1800" dirty="0" smtClean="0"/>
              <a:t>Policy Analyst / Compliance Officer</a:t>
            </a:r>
          </a:p>
          <a:p>
            <a:pPr marL="0" indent="0">
              <a:buNone/>
            </a:pPr>
            <a:r>
              <a:rPr lang="en-US" sz="1800" b="1" dirty="0"/>
              <a:t>Mrs. Laure Marshall, </a:t>
            </a:r>
            <a:r>
              <a:rPr lang="en-US" sz="1800" dirty="0" err="1"/>
              <a:t>Programme</a:t>
            </a:r>
            <a:r>
              <a:rPr lang="en-US" sz="1800" dirty="0"/>
              <a:t> Manager, Health Regulation</a:t>
            </a:r>
          </a:p>
          <a:p>
            <a:pPr marL="0" indent="0">
              <a:buNone/>
            </a:pPr>
            <a:r>
              <a:rPr lang="en-US" sz="1800" b="1" dirty="0" smtClean="0"/>
              <a:t>Presented </a:t>
            </a:r>
            <a:r>
              <a:rPr lang="en-US" sz="1800" b="1" dirty="0" smtClean="0"/>
              <a:t>on:  </a:t>
            </a:r>
            <a:r>
              <a:rPr lang="en-US" sz="1800" dirty="0" smtClean="0"/>
              <a:t>22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August 2016</a:t>
            </a:r>
          </a:p>
          <a:p>
            <a:pPr marL="0" indent="0">
              <a:buNone/>
            </a:pPr>
            <a:r>
              <a:rPr lang="en-US" sz="1800" b="1" dirty="0" smtClean="0"/>
              <a:t>Presented at:  </a:t>
            </a:r>
            <a:r>
              <a:rPr lang="en-US" sz="1800" dirty="0" smtClean="0"/>
              <a:t>Wesley Methodist Church Hall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86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Ageing population</a:t>
            </a:r>
            <a:endParaRPr lang="en-US" sz="4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54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86700" cy="5181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Discussion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/>
              <a:t>Questions and Comments?</a:t>
            </a:r>
            <a:br>
              <a:rPr lang="en-US" sz="3600" b="1" i="1" dirty="0" smtClean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Contact us!</a:t>
            </a:r>
            <a:br>
              <a:rPr lang="en-US" sz="3600" b="1" i="1" dirty="0" smtClean="0"/>
            </a:br>
            <a:r>
              <a:rPr lang="en-US" sz="3600" b="1" i="1" dirty="0" smtClean="0"/>
              <a:t>healthcouncil@bhec.bm</a:t>
            </a:r>
            <a:br>
              <a:rPr lang="en-US" sz="3600" b="1" i="1" dirty="0" smtClean="0"/>
            </a:br>
            <a:r>
              <a:rPr lang="en-US" sz="3600" b="1" i="1" dirty="0" smtClean="0"/>
              <a:t>292-6420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Overview: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5:30 – 5:55 p.m. </a:t>
            </a:r>
            <a:r>
              <a:rPr lang="en-US" dirty="0" smtClean="0"/>
              <a:t>Welcome, Introductions, Opening Remarks </a:t>
            </a:r>
          </a:p>
          <a:p>
            <a:endParaRPr lang="en-US" dirty="0" smtClean="0"/>
          </a:p>
          <a:p>
            <a:r>
              <a:rPr lang="en-US" b="1" dirty="0" smtClean="0"/>
              <a:t>5:55 – 6:55 p.m. </a:t>
            </a:r>
            <a:r>
              <a:rPr lang="en-US" dirty="0" smtClean="0"/>
              <a:t>Public Discussion</a:t>
            </a:r>
          </a:p>
          <a:p>
            <a:endParaRPr lang="en-US" dirty="0" smtClean="0"/>
          </a:p>
          <a:p>
            <a:r>
              <a:rPr lang="en-US" b="1" dirty="0" smtClean="0"/>
              <a:t>7:00 – 7:25 p.m. </a:t>
            </a:r>
            <a:r>
              <a:rPr lang="en-US" dirty="0" smtClean="0"/>
              <a:t>Light Refreshments and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5"/>
            <a:ext cx="7886700" cy="1325563"/>
          </a:xfrm>
        </p:spPr>
        <p:txBody>
          <a:bodyPr/>
          <a:lstStyle/>
          <a:p>
            <a:r>
              <a:rPr lang="en-US" b="1" dirty="0" smtClean="0"/>
              <a:t>About Bermuda Health Council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524000"/>
            <a:ext cx="4419600" cy="5105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/>
              <a:t>Quasi-Autonomous Non-Governmental Organisation (QUANGO)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Established by Bermuda Health Council Act 2004. Operational since 2006.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i="1" dirty="0"/>
              <a:t>Mission:</a:t>
            </a:r>
            <a:r>
              <a:rPr lang="en-US" sz="2000" i="1" dirty="0"/>
              <a:t> To regulate, </a:t>
            </a:r>
            <a:r>
              <a:rPr lang="en-US" sz="2000" i="1" dirty="0" smtClean="0"/>
              <a:t>coordinate, </a:t>
            </a:r>
            <a:r>
              <a:rPr lang="en-US" sz="2000" i="1" dirty="0"/>
              <a:t>and enhance the delivery of health services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i="1" dirty="0"/>
              <a:t>Vision:</a:t>
            </a:r>
            <a:r>
              <a:rPr lang="en-US" sz="2000" i="1" dirty="0"/>
              <a:t> Achieving a quality, equitable and sustainable health system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Structure: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Board - </a:t>
            </a:r>
            <a:r>
              <a:rPr lang="en-GB" sz="2000" dirty="0" smtClean="0"/>
              <a:t>15 </a:t>
            </a:r>
            <a:r>
              <a:rPr lang="en-GB" sz="2000" dirty="0"/>
              <a:t>members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Secretariat - </a:t>
            </a:r>
            <a:r>
              <a:rPr lang="en-GB" sz="2000" dirty="0" smtClean="0"/>
              <a:t>9 </a:t>
            </a:r>
            <a:r>
              <a:rPr lang="en-GB" sz="2000" dirty="0"/>
              <a:t>staff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U:\BHeC\External Stakeholders\Graphics\Stakeholder diagram\100505 Stakehold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905000"/>
            <a:ext cx="4015628" cy="411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6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r>
              <a:rPr lang="en-US" b="1" dirty="0" smtClean="0"/>
              <a:t>What we do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026" t="41333" r="69743" b="25143"/>
          <a:stretch/>
        </p:blipFill>
        <p:spPr>
          <a:xfrm>
            <a:off x="381000" y="1273276"/>
            <a:ext cx="8220552" cy="48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1295400" y="990600"/>
            <a:ext cx="5867402" cy="5486400"/>
            <a:chOff x="1371600" y="1828800"/>
            <a:chExt cx="6629402" cy="4114800"/>
          </a:xfrm>
          <a:solidFill>
            <a:srgbClr val="FFFF66">
              <a:alpha val="60000"/>
            </a:srgbClr>
          </a:solidFill>
        </p:grpSpPr>
        <p:sp>
          <p:nvSpPr>
            <p:cNvPr id="2" name="Cube 1"/>
            <p:cNvSpPr/>
            <p:nvPr/>
          </p:nvSpPr>
          <p:spPr>
            <a:xfrm>
              <a:off x="1371600" y="1828800"/>
              <a:ext cx="6629400" cy="4114800"/>
            </a:xfrm>
            <a:prstGeom prst="cube">
              <a:avLst/>
            </a:prstGeom>
            <a:grpFill/>
            <a:ln w="4445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rot="16200000" flipH="1">
              <a:off x="1410428" y="3339703"/>
              <a:ext cx="3021808" cy="2"/>
            </a:xfrm>
            <a:prstGeom prst="line">
              <a:avLst/>
            </a:prstGeom>
            <a:grpFill/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2921331" y="4857751"/>
              <a:ext cx="5079671" cy="52784"/>
            </a:xfrm>
            <a:prstGeom prst="line">
              <a:avLst/>
            </a:prstGeom>
            <a:grpFill/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603541" y="4625809"/>
              <a:ext cx="1085849" cy="1549730"/>
            </a:xfrm>
            <a:prstGeom prst="line">
              <a:avLst/>
            </a:prstGeom>
            <a:grpFill/>
            <a:ln w="444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ube 28"/>
          <p:cNvSpPr/>
          <p:nvPr/>
        </p:nvSpPr>
        <p:spPr>
          <a:xfrm>
            <a:off x="1516576" y="3643086"/>
            <a:ext cx="5631711" cy="2819400"/>
          </a:xfrm>
          <a:prstGeom prst="cube">
            <a:avLst>
              <a:gd name="adj" fmla="val 48051"/>
            </a:avLst>
          </a:prstGeom>
          <a:solidFill>
            <a:srgbClr val="99CCFF">
              <a:alpha val="9176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HOSPITALIZATION AND HOSPITAL RELATED SERVICES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Standard Health Benefit </a:t>
            </a:r>
            <a:r>
              <a:rPr lang="en-US" sz="1400" b="1" dirty="0" smtClean="0">
                <a:solidFill>
                  <a:prstClr val="white"/>
                </a:solidFill>
              </a:rPr>
              <a:t>$338.07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(&amp; Mutual Reinsurance Fund)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2133600" y="1447800"/>
            <a:ext cx="3581400" cy="3200400"/>
          </a:xfrm>
          <a:prstGeom prst="cube">
            <a:avLst>
              <a:gd name="adj" fmla="val 34119"/>
            </a:avLst>
          </a:prstGeom>
          <a:solidFill>
            <a:srgbClr val="92D05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SUPPLEMENTAL BENEFITS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Private Insurers 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(&amp; Approved Schemes)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$450 - $1,700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204466" y="3015735"/>
            <a:ext cx="2438400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Services covered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3200" y="6457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Population covered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Cube 20"/>
          <p:cNvSpPr/>
          <p:nvPr/>
        </p:nvSpPr>
        <p:spPr>
          <a:xfrm>
            <a:off x="4876800" y="2319670"/>
            <a:ext cx="1219200" cy="2099930"/>
          </a:xfrm>
          <a:prstGeom prst="cube">
            <a:avLst>
              <a:gd name="adj" fmla="val 68041"/>
            </a:avLst>
          </a:prstGeom>
          <a:solidFill>
            <a:srgbClr val="CC66F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Future Care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$504.21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8881684">
            <a:off x="5982457" y="5657787"/>
            <a:ext cx="1800457" cy="646331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Proportion of costs covered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5410201" y="3014330"/>
            <a:ext cx="1752599" cy="1295400"/>
          </a:xfrm>
          <a:prstGeom prst="cube">
            <a:avLst>
              <a:gd name="adj" fmla="val 54023"/>
            </a:avLst>
          </a:prstGeom>
          <a:solidFill>
            <a:srgbClr val="0070C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HIP </a:t>
            </a: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       $433.31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00" y="640080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Adapted from </a:t>
            </a:r>
          </a:p>
          <a:p>
            <a:r>
              <a:rPr lang="en-GB" sz="12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WHO 2010</a:t>
            </a:r>
            <a:endParaRPr lang="en-GB" sz="12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95400" y="2362200"/>
            <a:ext cx="4495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733800" y="4419601"/>
            <a:ext cx="4114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52"/>
          <p:cNvSpPr txBox="1">
            <a:spLocks/>
          </p:cNvSpPr>
          <p:nvPr/>
        </p:nvSpPr>
        <p:spPr>
          <a:xfrm>
            <a:off x="533400" y="198438"/>
            <a:ext cx="8305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6893"/>
                </a:solidFill>
                <a:latin typeface="+mj-lt"/>
                <a:ea typeface="+mj-ea"/>
                <a:cs typeface="+mj-cs"/>
              </a:rPr>
              <a:t>Health Insurance Coverage - SHB</a:t>
            </a:r>
          </a:p>
        </p:txBody>
      </p:sp>
    </p:spTree>
    <p:extLst>
      <p:ext uri="{BB962C8B-B14F-4D97-AF65-F5344CB8AC3E}">
        <p14:creationId xmlns:p14="http://schemas.microsoft.com/office/powerpoint/2010/main" val="32218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Total Health Expenditure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768524"/>
              </p:ext>
            </p:extLst>
          </p:nvPr>
        </p:nvGraphicFramePr>
        <p:xfrm>
          <a:off x="304800" y="1825625"/>
          <a:ext cx="85344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9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Employers’ Compliance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0696"/>
              </p:ext>
            </p:extLst>
          </p:nvPr>
        </p:nvGraphicFramePr>
        <p:xfrm>
          <a:off x="304800" y="1676400"/>
          <a:ext cx="8610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7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Professionals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" y="1551886"/>
            <a:ext cx="6841489" cy="5171735"/>
          </a:xfrm>
        </p:spPr>
      </p:pic>
      <p:pic>
        <p:nvPicPr>
          <p:cNvPr id="2050" name="Picture 2" descr="X:\BHeC\Functions\- Regulations\Health Professionals\Pictures\2012 current regulatory framework - health systems profile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5070"/>
            <a:ext cx="8686800" cy="523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5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Service Providers</a:t>
            </a:r>
            <a:endParaRPr lang="en-US" dirty="0"/>
          </a:p>
        </p:txBody>
      </p:sp>
      <p:pic>
        <p:nvPicPr>
          <p:cNvPr id="1026" name="Picture 2" descr="C:\Users\twedderburn\AppData\Local\Microsoft\Windows\Temporary Internet Files\Content.Outlook\MTH20ZCS\current business regulatory framework 2015 (4)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 bwMode="auto">
          <a:xfrm>
            <a:off x="388925" y="1143000"/>
            <a:ext cx="8602675" cy="55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vel Report Presentation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vel Report Presentation Template 2015" id="{8C8AA135-C133-4AFE-BFC7-AC594A03E2FC}" vid="{185DFAB6-D4A3-4068-8130-DF3F1D9EDF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 Report Presentation Template 2015</Template>
  <TotalTime>706</TotalTime>
  <Words>216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Travel Report Presentation Template 2015</vt:lpstr>
      <vt:lpstr>BERMUDA’S HEALTH SYSTEM: Town Hall Meeting with the Health Council</vt:lpstr>
      <vt:lpstr>Overview: </vt:lpstr>
      <vt:lpstr>About Bermuda Health Council </vt:lpstr>
      <vt:lpstr>What we do</vt:lpstr>
      <vt:lpstr>PowerPoint Presentation</vt:lpstr>
      <vt:lpstr>Total Health Expenditure</vt:lpstr>
      <vt:lpstr>Employers’ Compliance</vt:lpstr>
      <vt:lpstr>Health Professionals</vt:lpstr>
      <vt:lpstr>Health Service Providers</vt:lpstr>
      <vt:lpstr>Ageing population</vt:lpstr>
      <vt:lpstr> Discussion Questions and Comments?  Contact us! healthcouncil@bhec.bm 292-6420  </vt:lpstr>
    </vt:vector>
  </TitlesOfParts>
  <Company>Bermuda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Event  Event Location</dc:title>
  <dc:creator>Ian Cameron</dc:creator>
  <cp:lastModifiedBy>Carlington, Tiara K. S.</cp:lastModifiedBy>
  <cp:revision>47</cp:revision>
  <dcterms:created xsi:type="dcterms:W3CDTF">2016-04-19T14:50:40Z</dcterms:created>
  <dcterms:modified xsi:type="dcterms:W3CDTF">2016-08-22T19:20:46Z</dcterms:modified>
</cp:coreProperties>
</file>